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5143500" cy="9144000"/>
  <p:embeddedFontLst>
    <p:embeddedFont>
      <p:font typeface="No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h6dtfQ0LbnODgjxdNKc6FJtW9c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bold.fntdata"/><Relationship Id="rId14" Type="http://schemas.openxmlformats.org/officeDocument/2006/relationships/font" Target="fonts/NotoSans-regular.fntdata"/><Relationship Id="rId17" Type="http://schemas.openxmlformats.org/officeDocument/2006/relationships/font" Target="fonts/NotoSans-boldItalic.fntdata"/><Relationship Id="rId16" Type="http://schemas.openxmlformats.org/officeDocument/2006/relationships/font" Target="fonts/No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91925561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9f91925561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9f91925561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3" Type="http://schemas.openxmlformats.org/officeDocument/2006/relationships/image" Target="../media/image1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15" Type="http://schemas.openxmlformats.org/officeDocument/2006/relationships/image" Target="../media/image36.png"/><Relationship Id="rId14" Type="http://schemas.openxmlformats.org/officeDocument/2006/relationships/image" Target="../media/image7.png"/><Relationship Id="rId17" Type="http://schemas.openxmlformats.org/officeDocument/2006/relationships/image" Target="../media/image27.png"/><Relationship Id="rId16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hyperlink" Target="https://ycloexix.manus.space/" TargetMode="External"/><Relationship Id="rId9" Type="http://schemas.openxmlformats.org/officeDocument/2006/relationships/image" Target="../media/image47.png"/><Relationship Id="rId5" Type="http://schemas.openxmlformats.org/officeDocument/2006/relationships/hyperlink" Target="https://ycloexix.manus.space/" TargetMode="External"/><Relationship Id="rId6" Type="http://schemas.openxmlformats.org/officeDocument/2006/relationships/image" Target="../media/image45.png"/><Relationship Id="rId7" Type="http://schemas.openxmlformats.org/officeDocument/2006/relationships/hyperlink" Target="https://ycloexix.manus.space/" TargetMode="External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357188"/>
            <a:ext cx="1428900" cy="1428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8" name="Google Shape;18;p1"/>
          <p:cNvSpPr/>
          <p:nvPr/>
        </p:nvSpPr>
        <p:spPr>
          <a:xfrm>
            <a:off x="3022420" y="1451967"/>
            <a:ext cx="3170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Agente de IA para Automatização de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3003054" y="2137767"/>
            <a:ext cx="3209330" cy="809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Processamento de Documentos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3064250" y="2823567"/>
            <a:ext cx="3086909" cy="466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Fiscais Brasileiros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2286000" y="3371850"/>
            <a:ext cx="464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Solução integrada para processamento de NF-e em XML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090975" y="4414850"/>
            <a:ext cx="276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Desafio Final do Curso de Agentes de IA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634367" y="4614863"/>
            <a:ext cx="222388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Inovação em Automação Fiscal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/>
          <p:nvPr/>
        </p:nvSpPr>
        <p:spPr>
          <a:xfrm>
            <a:off x="428625" y="100239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Problema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28625" y="1000125"/>
            <a:ext cx="4000500" cy="965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28625" y="1000125"/>
            <a:ext cx="35700" cy="965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" name="Google Shape;3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38" y="121443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897438" y="1207257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Processamento Manual Demorado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42938" y="1584336"/>
            <a:ext cx="236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Processamento manual de XMLs consome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935914" y="1584336"/>
            <a:ext cx="1024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10–15 horas/mês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42938" y="1649444"/>
            <a:ext cx="33486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, tempo que poderia ser dedicado a atividades estratégicas.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28625" y="2253802"/>
            <a:ext cx="4000500" cy="1007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428625" y="2253802"/>
            <a:ext cx="35700" cy="1007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8" y="246811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/>
          <p:nvPr/>
        </p:nvSpPr>
        <p:spPr>
          <a:xfrm>
            <a:off x="897438" y="2460938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Riscos de Erros Humanos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642938" y="2863397"/>
            <a:ext cx="1717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Erros em campos fiscais como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289321" y="2863397"/>
            <a:ext cx="12015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CPF/CNPJ, NCM, CST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42938" y="2916667"/>
            <a:ext cx="35793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podem gerar multas e retrabalho custoso.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428625" y="3549472"/>
            <a:ext cx="4000500" cy="1007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428625" y="3549472"/>
            <a:ext cx="35700" cy="1007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6" name="Google Shape;4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938" y="37637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/>
          <p:nvPr/>
        </p:nvSpPr>
        <p:spPr>
          <a:xfrm>
            <a:off x="927063" y="3778031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Dificuldade de Análise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2950" y="4178676"/>
            <a:ext cx="2684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Falta de ferramentas para transformar XMLs em </a:t>
            </a:r>
            <a:r>
              <a:rPr b="1" lang="en-US" sz="90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insights acionáveis </a:t>
            </a:r>
            <a:r>
              <a:rPr lang="en-US" sz="90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para tomada de decisão.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b="1" sz="900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sz="900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descr="preencoded.png" id="49" name="Google Shape;4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6029" y="971550"/>
            <a:ext cx="3579300" cy="3579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/>
          <p:nvPr/>
        </p:nvSpPr>
        <p:spPr>
          <a:xfrm>
            <a:off x="428625" y="106068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Solução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28625" y="646892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28625" y="646892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219" y="825486"/>
            <a:ext cx="257175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/>
          <p:nvPr/>
        </p:nvSpPr>
        <p:spPr>
          <a:xfrm>
            <a:off x="928694" y="828319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Extração Automática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607219" y="1089916"/>
            <a:ext cx="2501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Identifica emitente, produtos, impostos e totais em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3037043" y="1089916"/>
            <a:ext cx="549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segundos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3515506" y="1089916"/>
            <a:ext cx="98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428625" y="1463443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428625" y="1463443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" name="Google Shape;6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219" y="1642038"/>
            <a:ext cx="205383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64394" y="1644871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Validação Inteligente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07219" y="1909246"/>
            <a:ext cx="3714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Checa inconsistências via OpenAI (ex: NCM vs. descrição do produto).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28625" y="2278968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428625" y="2278968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19" y="2457564"/>
            <a:ext cx="205383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891319" y="2450379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Relatórios Simplificados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607219" y="2707747"/>
            <a:ext cx="3714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Gera dashboards de compras, fornecedores e tendências.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28039" y="3094492"/>
            <a:ext cx="4000500" cy="1413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3511" y="669053"/>
            <a:ext cx="4000501" cy="26669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3"/>
          <p:cNvSpPr/>
          <p:nvPr/>
        </p:nvSpPr>
        <p:spPr>
          <a:xfrm>
            <a:off x="4821675" y="3133051"/>
            <a:ext cx="4000500" cy="13716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964550" y="3275926"/>
            <a:ext cx="378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Fluxo de Processamento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222506" y="3625969"/>
            <a:ext cx="8241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222506" y="3625969"/>
            <a:ext cx="895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XML NF-e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3789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6410964" y="3625969"/>
            <a:ext cx="7827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410964" y="3625969"/>
            <a:ext cx="854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Extração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0752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7557927" y="3625969"/>
            <a:ext cx="5706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557927" y="3625969"/>
            <a:ext cx="642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JSON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5" name="Google Shape;8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35578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5787867" y="4011732"/>
            <a:ext cx="8364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787867" y="4011732"/>
            <a:ext cx="907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Validação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" name="Google Shape;8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484" y="4083169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6988659" y="4011732"/>
            <a:ext cx="8673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988659" y="4011732"/>
            <a:ext cx="938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Relatórios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71419" y="3235787"/>
            <a:ext cx="3714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Tecnologias: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426" y="3598017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894540" y="3615907"/>
            <a:ext cx="50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Python: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318271" y="3615907"/>
            <a:ext cx="93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Cor agente de IA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1426" y="3877096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894540" y="3894986"/>
            <a:ext cx="317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n8n: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133542" y="3894986"/>
            <a:ext cx="114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Automação de fluxo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426" y="4156176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863904" y="4174065"/>
            <a:ext cx="953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OpenAI GPT-5: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694570" y="4174065"/>
            <a:ext cx="1183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Validação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2637533" y="3628225"/>
            <a:ext cx="50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API’s: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2978278" y="3629409"/>
            <a:ext cx="114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Integrações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44524" y="3901427"/>
            <a:ext cx="6891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PostgreSQL: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3695" y="3918426"/>
            <a:ext cx="806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Transacional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2654863" y="4171276"/>
            <a:ext cx="689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Frontend: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3185235" y="4174447"/>
            <a:ext cx="806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React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428625" y="3094491"/>
            <a:ext cx="35700" cy="14136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0457" y="3609955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58961" y="3906459"/>
            <a:ext cx="216000" cy="1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58961" y="4155903"/>
            <a:ext cx="216000" cy="1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428625" y="85330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Diferenciais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28625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709" y="677201"/>
            <a:ext cx="357188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607219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Para Não Especialistas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07219" y="1335837"/>
            <a:ext cx="2333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Interface intuitiva com explicações em linguagem natural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262294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2675" y="677201"/>
            <a:ext cx="178594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3440888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Custo Acessível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3440888" y="1335837"/>
            <a:ext cx="233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~R$ 0,50 por documento vs. R$ 5-20 tradicionais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095991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7075" y="677201"/>
            <a:ext cx="357188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6274584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Open Source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274584" y="1335837"/>
            <a:ext cx="2333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Código modular para adaptação a novos formatos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428625" y="1994474"/>
            <a:ext cx="8286900" cy="3022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07219" y="2167800"/>
            <a:ext cx="8001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Comparativo com Soluções Tradicionais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07219" y="2472853"/>
            <a:ext cx="34689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07219" y="2472853"/>
            <a:ext cx="3540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Característica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076067" y="2472853"/>
            <a:ext cx="20892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4076067" y="2472853"/>
            <a:ext cx="2160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Nosso Agente de 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6165391" y="2472853"/>
            <a:ext cx="23715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165391" y="2472853"/>
            <a:ext cx="2442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Softwares Tradicionais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92944" y="2895768"/>
            <a:ext cx="13032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Custo por documento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4076067" y="2805638"/>
            <a:ext cx="2089200" cy="3363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4076067" y="3134957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4076067" y="2805638"/>
            <a:ext cx="2160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~R$ 0,50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165391" y="2805638"/>
            <a:ext cx="2442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R$ 5,00 - R$ 20,00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607219" y="3141890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92944" y="3235486"/>
            <a:ext cx="15288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Tempo de processamento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076067" y="3141890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4076067" y="3474675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4076067" y="3141890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Segundos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6165391" y="3141890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Minutos a horas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92944" y="3575204"/>
            <a:ext cx="18687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Conhecimento fiscal necessário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076067" y="3481608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4076067" y="3814394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4076067" y="3481608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Mínimo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165391" y="3481608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Avançado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607219" y="3821326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692944" y="3914922"/>
            <a:ext cx="1281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Validação inteligente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4076067" y="3821326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076067" y="4154111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076067" y="3821326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Sim, com 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6165391" y="3821326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Limitada ou manual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692944" y="4254640"/>
            <a:ext cx="2030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Explicações em linguagem natural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4076067" y="4161044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076067" y="4493829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4076067" y="4161044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6165391" y="4161044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607219" y="4500763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692944" y="4594359"/>
            <a:ext cx="18288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Código aberto e personalizável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4076067" y="4500763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4076067" y="4833548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4076067" y="4500763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6165391" y="4500763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428625" y="123825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Público-Alvo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428625" y="695325"/>
            <a:ext cx="4000500" cy="2078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428625" y="695325"/>
            <a:ext cx="35700" cy="20787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38" y="909638"/>
            <a:ext cx="214313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/>
          <p:nvPr/>
        </p:nvSpPr>
        <p:spPr>
          <a:xfrm>
            <a:off x="642938" y="1302544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Micro e Pequenas Empresas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42938" y="1519238"/>
            <a:ext cx="1743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5,8 milhões de MPEs no Brasil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634615" y="1638347"/>
            <a:ext cx="3453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(Sebrae, 2023) que precisam de soluções acessíveis para gestão fiscal.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642938" y="201691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Não possuem equipes dedicadas à gestão fiscal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642938" y="221694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Precisam de soluções simples e econômicas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642938" y="24169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Querem focar em suas atividades-fim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428625" y="2952750"/>
            <a:ext cx="4000500" cy="2078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428625" y="2952750"/>
            <a:ext cx="35700" cy="20787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8" y="3167063"/>
            <a:ext cx="214313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/>
          <p:nvPr/>
        </p:nvSpPr>
        <p:spPr>
          <a:xfrm>
            <a:off x="642938" y="3559969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Escritórios Contábeis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642938" y="3852863"/>
            <a:ext cx="880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30% do tempo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642938" y="3886154"/>
            <a:ext cx="3247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gasto em tarefas repetitivas que podem ser automatizadas.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642938" y="427434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Querem liberar equipes para atividades consultivas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642938" y="44743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Buscam aumentar eficiência operacional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642938" y="467439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Desejam melhorar qualidade dos serviços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6000750" y="559594"/>
            <a:ext cx="1428900" cy="1428900"/>
          </a:xfrm>
          <a:prstGeom prst="ellipse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6376215" y="887509"/>
            <a:ext cx="74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2250"/>
              <a:buFont typeface="Noto Sans"/>
              <a:buNone/>
            </a:pPr>
            <a:r>
              <a:rPr b="1" i="0" lang="en-US" sz="22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5,8M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6285635" y="1357210"/>
            <a:ext cx="930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Micro e Pequenas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6256167" y="1511498"/>
            <a:ext cx="989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Empresas no Brasil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6000750" y="2202656"/>
            <a:ext cx="1428900" cy="1428900"/>
          </a:xfrm>
          <a:prstGeom prst="ellipse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6422929" y="2530571"/>
            <a:ext cx="655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2250"/>
              <a:buFont typeface="Noto Sans"/>
              <a:buNone/>
            </a:pPr>
            <a:r>
              <a:rPr b="1" i="0" lang="en-US" sz="22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30%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6311643" y="3000273"/>
            <a:ext cx="878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Tempo gasto em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6280779" y="3154561"/>
            <a:ext cx="9402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tarefas repetitivas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4714875" y="3845719"/>
            <a:ext cx="4000500" cy="928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4893469" y="4024313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Oportunidade de Mercado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4893469" y="4310063"/>
            <a:ext cx="371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Mercado em crescimento com alta demanda por automação fiscal e soluções tecnológicas acessíveis para pequenos negócios.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f91925561_1_3"/>
          <p:cNvSpPr/>
          <p:nvPr/>
        </p:nvSpPr>
        <p:spPr>
          <a:xfrm>
            <a:off x="428625" y="123825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lang="en-US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Protótipo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9f91925561_1_3"/>
          <p:cNvSpPr/>
          <p:nvPr/>
        </p:nvSpPr>
        <p:spPr>
          <a:xfrm>
            <a:off x="44238" y="49374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lang="en-US" sz="78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Disponível em: https://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39f91925561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75" y="581150"/>
            <a:ext cx="2810400" cy="208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g39f91925561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864" y="581200"/>
            <a:ext cx="2810521" cy="208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g39f91925561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875" y="581200"/>
            <a:ext cx="2810400" cy="208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5" name="Google Shape;215;g39f91925561_1_3"/>
          <p:cNvPicPr preferRelativeResize="0"/>
          <p:nvPr/>
        </p:nvPicPr>
        <p:blipFill rotWithShape="1">
          <a:blip r:embed="rId7">
            <a:alphaModFix/>
          </a:blip>
          <a:srcRect b="0" l="0" r="1574" t="0"/>
          <a:stretch/>
        </p:blipFill>
        <p:spPr>
          <a:xfrm>
            <a:off x="3240150" y="2743025"/>
            <a:ext cx="2810501" cy="2029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g39f91925561_1_3"/>
          <p:cNvPicPr preferRelativeResize="0"/>
          <p:nvPr/>
        </p:nvPicPr>
        <p:blipFill rotWithShape="1">
          <a:blip r:embed="rId8">
            <a:alphaModFix/>
          </a:blip>
          <a:srcRect b="1703" l="1288" r="1122" t="2565"/>
          <a:stretch/>
        </p:blipFill>
        <p:spPr>
          <a:xfrm>
            <a:off x="6183075" y="2743025"/>
            <a:ext cx="2773999" cy="202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g39f91925561_1_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6575" y="2743025"/>
            <a:ext cx="2810400" cy="202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>
            <a:off x="428625" y="47625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Próximos Passos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428625" y="619125"/>
            <a:ext cx="835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Plano estruturado em fases para desenvolvimento e validação da solução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428625" y="1235529"/>
            <a:ext cx="2143200" cy="19377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1321594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1321599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607219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Protótipo Funcional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607219" y="2160287"/>
            <a:ext cx="1857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Desenvolvimento de protótipo capaz de processar 3 tipos mais comuns de NF-e com extração e validação precisas.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1152986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1081436" y="2866329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lang="en-US" sz="72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Concluído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3500450" y="1235529"/>
            <a:ext cx="2139600" cy="1937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393406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4393401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3679031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Integração com Sistemas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/>
          <p:nvPr/>
        </p:nvSpPr>
        <p:spPr>
          <a:xfrm>
            <a:off x="3679031" y="2160287"/>
            <a:ext cx="1857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Integração via API com sistemas contábeis populares como Tiny, permitindo importação automática de dados.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4269100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4263239" y="2862129"/>
            <a:ext cx="660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45 dias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6572250" y="1235529"/>
            <a:ext cx="2143200" cy="1937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7465219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7465224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6750844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Piloto Gratuito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6750844" y="2232282"/>
            <a:ext cx="1857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Programa piloto com 50 empresas em São Paulo para validação real e coleta de feedback valioso.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7362304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7373929" y="2862129"/>
            <a:ext cx="660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60 dias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428625" y="3565075"/>
            <a:ext cx="8286900" cy="1291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657225" y="3613975"/>
            <a:ext cx="7901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Objetivos de Cada Fase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8" name="Google Shape;2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036" y="3956875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657225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657225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Prova de conceito técnica e funcional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1" name="Google Shape;25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1605" y="3956875"/>
            <a:ext cx="160734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"/>
          <p:cNvSpPr/>
          <p:nvPr/>
        </p:nvSpPr>
        <p:spPr>
          <a:xfrm>
            <a:off x="3324216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3324216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Integração e escalabilidade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4" name="Google Shape;254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5045" y="3956875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/>
          <p:nvPr/>
        </p:nvSpPr>
        <p:spPr>
          <a:xfrm>
            <a:off x="5991206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3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5991206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Validação de mercado e feedback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/>
          <p:nvPr/>
        </p:nvSpPr>
        <p:spPr>
          <a:xfrm>
            <a:off x="428625" y="47625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AIOPs-Agentes-de-TI</a:t>
            </a:r>
            <a:endParaRPr b="1" i="0" sz="2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428625" y="466725"/>
            <a:ext cx="835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Combinação de conhecimento técnico e acadêmico para inovação em automação fiscal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428625" y="752075"/>
            <a:ext cx="4000500" cy="26142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2071699" y="993100"/>
            <a:ext cx="638100" cy="602400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6" name="Google Shape;2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734" y="1168922"/>
            <a:ext cx="250031" cy="2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/>
          <p:nvPr/>
        </p:nvSpPr>
        <p:spPr>
          <a:xfrm>
            <a:off x="714375" y="1716128"/>
            <a:ext cx="3500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André Amorim, André Nickel, André Pinto, Murilo Ferrari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14375" y="2057564"/>
            <a:ext cx="3500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0FF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1E90FF"/>
                </a:solidFill>
                <a:latin typeface="Noto Sans"/>
                <a:ea typeface="Noto Sans"/>
                <a:cs typeface="Noto Sans"/>
                <a:sym typeface="Noto Sans"/>
              </a:rPr>
              <a:t>Desenvolvedores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714375" y="2242755"/>
            <a:ext cx="3500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55"/>
              <a:buFont typeface="Noto Sans"/>
              <a:buNone/>
            </a:pPr>
            <a:r>
              <a:rPr b="0" i="0" lang="en-US" sz="855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Estudantes de IA com foco em automação, responsáveis pela arquitetura, desenvolvimento e implementação do agente de IA. Especialistas em tecnologias modernas e melhores práticas de desenvolvimento.</a:t>
            </a:r>
            <a:endParaRPr b="0" i="0" sz="85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714875" y="752075"/>
            <a:ext cx="4000500" cy="26142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6357949" y="993100"/>
            <a:ext cx="649200" cy="602400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2" name="Google Shape;2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3956" y="1165386"/>
            <a:ext cx="357188" cy="2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/>
          <p:nvPr/>
        </p:nvSpPr>
        <p:spPr>
          <a:xfrm>
            <a:off x="5000625" y="1716128"/>
            <a:ext cx="3500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Celso Azevedo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5000625" y="2025428"/>
            <a:ext cx="3500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0FF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1E90FF"/>
                </a:solidFill>
                <a:latin typeface="Noto Sans"/>
                <a:ea typeface="Noto Sans"/>
                <a:cs typeface="Noto Sans"/>
                <a:sym typeface="Noto Sans"/>
              </a:rPr>
              <a:t>Orientação e Colaboração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5000625" y="2242755"/>
            <a:ext cx="3500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55"/>
              <a:buFont typeface="Noto Sans"/>
              <a:buNone/>
            </a:pPr>
            <a:r>
              <a:rPr b="0" i="0" lang="en-US" sz="855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Apoio de professor e especialista do curso de Agentes de IA, fornecendo insights valiosos e direcionamento técnico. Colaboração com colegas promove inovação e aprendizado contínuo.</a:t>
            </a:r>
            <a:endParaRPr b="0" i="0" sz="85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5408070" y="2919193"/>
            <a:ext cx="5667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5408070" y="2919193"/>
            <a:ext cx="63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Pesquisa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6031892" y="2919193"/>
            <a:ext cx="6684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6031892" y="2919193"/>
            <a:ext cx="7398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Orientação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6757457" y="2919193"/>
            <a:ext cx="5775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6757457" y="2919193"/>
            <a:ext cx="6492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Inovação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7392246" y="2919193"/>
            <a:ext cx="6300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7392246" y="2919193"/>
            <a:ext cx="7014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Qualidade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428625" y="3655254"/>
            <a:ext cx="8286900" cy="1324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657225" y="3745597"/>
            <a:ext cx="7901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Nossos Valores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6" name="Google Shape;28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9509" y="4083015"/>
            <a:ext cx="192881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/>
          <p:nvPr/>
        </p:nvSpPr>
        <p:spPr>
          <a:xfrm>
            <a:off x="65722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Inovação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657225" y="4589143"/>
            <a:ext cx="2529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Sempre buscando soluções criativas e tecnologias de ponta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9" name="Google Shape;28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1266" y="4083015"/>
            <a:ext cx="321469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>
            <a:off x="334327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Colaboração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3343275" y="4589143"/>
            <a:ext cx="2529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Trabalho em equipe e parceria com a comunidade acadêmica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2" name="Google Shape;29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1609" y="4083015"/>
            <a:ext cx="192881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/>
          <p:nvPr/>
        </p:nvSpPr>
        <p:spPr>
          <a:xfrm>
            <a:off x="602932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Excelência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6029325" y="4589143"/>
            <a:ext cx="25290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Compromisso com qualidade e melhores práticas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1354522" y="2917407"/>
            <a:ext cx="4887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1354525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n8n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1900349" y="2917407"/>
            <a:ext cx="4383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1849950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IA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2395724" y="2917407"/>
            <a:ext cx="6822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2338650" y="2917400"/>
            <a:ext cx="810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Automação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3135185" y="2917407"/>
            <a:ext cx="3681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3077925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APIs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3558689" y="2917407"/>
            <a:ext cx="6822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3558696" y="2923250"/>
            <a:ext cx="6822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Frontend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588397" y="2917407"/>
            <a:ext cx="7089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491049" y="2923250"/>
            <a:ext cx="924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DB Relacional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"/>
          <p:cNvSpPr/>
          <p:nvPr/>
        </p:nvSpPr>
        <p:spPr>
          <a:xfrm>
            <a:off x="2257174" y="458986"/>
            <a:ext cx="1713719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Vamos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4067555" y="442386"/>
            <a:ext cx="3058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A500"/>
                </a:solidFill>
                <a:latin typeface="Noto Sans"/>
                <a:ea typeface="Noto Sans"/>
                <a:cs typeface="Noto Sans"/>
                <a:sym typeface="Noto Sans"/>
              </a:rPr>
              <a:t>Revolucionar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2778835" y="1144786"/>
            <a:ext cx="3657740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 Gestão Fiscal?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2154371" y="2014538"/>
            <a:ext cx="4906696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Junte-se a nós nesta jornada de inovação e automação fiscal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">
            <a:hlinkClick r:id="rId4"/>
          </p:cNvPr>
          <p:cNvSpPr/>
          <p:nvPr/>
        </p:nvSpPr>
        <p:spPr>
          <a:xfrm>
            <a:off x="2356405" y="2557463"/>
            <a:ext cx="2044117" cy="534330"/>
          </a:xfrm>
          <a:prstGeom prst="roundRect">
            <a:avLst>
              <a:gd fmla="val 16667" name="adj"/>
            </a:avLst>
          </a:prstGeom>
          <a:solidFill>
            <a:srgbClr val="FFFFFF">
              <a:alpha val="9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7" name="Google Shape;317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2155" y="2756036"/>
            <a:ext cx="137517" cy="1371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">
            <a:hlinkClick r:id="rId7"/>
          </p:cNvPr>
          <p:cNvSpPr/>
          <p:nvPr/>
        </p:nvSpPr>
        <p:spPr>
          <a:xfrm>
            <a:off x="2886828" y="2721769"/>
            <a:ext cx="1299381" cy="205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Testar o Protótipo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9" name="Google Shape;31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22016" y="2734605"/>
            <a:ext cx="171450" cy="13715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/>
          <p:nvPr/>
        </p:nvSpPr>
        <p:spPr>
          <a:xfrm>
            <a:off x="5200622" y="2700338"/>
            <a:ext cx="1351229" cy="205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Colaborar Conosco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2154375" y="3334675"/>
            <a:ext cx="4835100" cy="1703400"/>
          </a:xfrm>
          <a:prstGeom prst="rect">
            <a:avLst/>
          </a:prstGeom>
          <a:solidFill>
            <a:srgbClr val="FFFFFF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2368683" y="3548993"/>
            <a:ext cx="44780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Entre em Contato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3" name="Google Shape;323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20410" y="3957610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/>
          <p:nvPr/>
        </p:nvSpPr>
        <p:spPr>
          <a:xfrm>
            <a:off x="3452020" y="3949050"/>
            <a:ext cx="20442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9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andre.nickel@portoseguro.com.br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5" name="Google Shape;325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20410" y="4253378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8"/>
          <p:cNvSpPr/>
          <p:nvPr/>
        </p:nvSpPr>
        <p:spPr>
          <a:xfrm>
            <a:off x="3452020" y="4244800"/>
            <a:ext cx="25362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7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https://www.linkedin.com/in/andre-nickel/</a:t>
            </a:r>
            <a:endParaRPr b="0" i="0" sz="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7" name="Google Shape;327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20410" y="454914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/>
          <p:nvPr/>
        </p:nvSpPr>
        <p:spPr>
          <a:xfrm>
            <a:off x="3452020" y="4557750"/>
            <a:ext cx="266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6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https://github.com/andrenickel/I2A2-AIOPs-Agentes-de-TI</a:t>
            </a:r>
            <a:endParaRPr b="0" i="0" sz="6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2025-06-06T00:44:27Z</dcterms:created>
  <dc:creator>PptxGenJS</dc:creator>
</cp:coreProperties>
</file>